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62" r:id="rId2"/>
    <p:sldId id="363" r:id="rId3"/>
    <p:sldId id="369" r:id="rId4"/>
    <p:sldId id="366" r:id="rId5"/>
    <p:sldId id="420" r:id="rId6"/>
    <p:sldId id="409" r:id="rId7"/>
    <p:sldId id="419" r:id="rId8"/>
    <p:sldId id="389" r:id="rId9"/>
    <p:sldId id="395" r:id="rId10"/>
    <p:sldId id="410" r:id="rId11"/>
    <p:sldId id="404" r:id="rId12"/>
    <p:sldId id="396" r:id="rId13"/>
    <p:sldId id="412" r:id="rId14"/>
    <p:sldId id="413" r:id="rId15"/>
    <p:sldId id="414" r:id="rId16"/>
    <p:sldId id="415" r:id="rId17"/>
    <p:sldId id="407" r:id="rId18"/>
    <p:sldId id="408" r:id="rId19"/>
    <p:sldId id="411" r:id="rId20"/>
    <p:sldId id="405" r:id="rId21"/>
    <p:sldId id="416" r:id="rId22"/>
    <p:sldId id="417" r:id="rId23"/>
    <p:sldId id="418" r:id="rId24"/>
    <p:sldId id="397" r:id="rId25"/>
    <p:sldId id="406" r:id="rId26"/>
    <p:sldId id="388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1"/>
    <p:restoredTop sz="96271"/>
  </p:normalViewPr>
  <p:slideViewPr>
    <p:cSldViewPr snapToGrid="0" snapToObjects="1">
      <p:cViewPr varScale="1">
        <p:scale>
          <a:sx n="111" d="100"/>
          <a:sy n="111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2024/8/11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6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155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92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4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688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0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953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9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52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81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85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09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525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30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85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38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72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12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3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9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4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9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9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7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269E7C87-DACB-F449-96D9-9B112315C2F7}"/>
              </a:ext>
            </a:extLst>
          </p:cNvPr>
          <p:cNvSpPr/>
          <p:nvPr userDrawn="1"/>
        </p:nvSpPr>
        <p:spPr>
          <a:xfrm>
            <a:off x="-225381" y="90152"/>
            <a:ext cx="946597" cy="807107"/>
          </a:xfrm>
          <a:prstGeom prst="frame">
            <a:avLst>
              <a:gd name="adj1" fmla="val 662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B0CF62-D1DE-3E48-A598-A59A239A05B2}"/>
              </a:ext>
            </a:extLst>
          </p:cNvPr>
          <p:cNvSpPr/>
          <p:nvPr userDrawn="1"/>
        </p:nvSpPr>
        <p:spPr>
          <a:xfrm>
            <a:off x="235038" y="209826"/>
            <a:ext cx="708338" cy="5677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3CCDB3-F033-4247-8D22-D3A05A165421}"/>
              </a:ext>
            </a:extLst>
          </p:cNvPr>
          <p:cNvSpPr txBox="1"/>
          <p:nvPr userDrawn="1"/>
        </p:nvSpPr>
        <p:spPr>
          <a:xfrm>
            <a:off x="365502" y="309038"/>
            <a:ext cx="466794" cy="36933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fld id="{28FBA6A5-7656-BE4D-B7EB-C2F1D8983530}" type="slidenum">
              <a:rPr kumimoji="1" lang="ko-KO" altLang="ko-KO">
                <a:solidFill>
                  <a:schemeClr val="bg1"/>
                </a:solidFill>
                <a:latin typeface="NanumGothic"/>
                <a:ea typeface="NanumGothic"/>
              </a:rPr>
              <a:pPr algn="ctr"/>
              <a:t>‹#›</a:t>
            </a:fld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C56CCC-AFDF-4467-9921-835AB43428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2"/>
            <a:ext cx="12190603" cy="68580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CDE0711-8B44-4BD6-92D9-B2F189E3E3E7}"/>
              </a:ext>
            </a:extLst>
          </p:cNvPr>
          <p:cNvSpPr txBox="1">
            <a:spLocks/>
          </p:cNvSpPr>
          <p:nvPr/>
        </p:nvSpPr>
        <p:spPr>
          <a:xfrm>
            <a:off x="214489" y="343430"/>
            <a:ext cx="9144000" cy="954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Montrio</a:t>
            </a:r>
            <a:r>
              <a:rPr lang="en-US" altLang="ko-KR" dirty="0"/>
              <a:t> Resort</a:t>
            </a:r>
            <a:endParaRPr lang="ko-KR" altLang="en-US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D5E7FC0-C880-4B62-A51A-F8E7F8C06205}"/>
              </a:ext>
            </a:extLst>
          </p:cNvPr>
          <p:cNvSpPr txBox="1">
            <a:spLocks/>
          </p:cNvSpPr>
          <p:nvPr/>
        </p:nvSpPr>
        <p:spPr>
          <a:xfrm>
            <a:off x="214489" y="1641653"/>
            <a:ext cx="9144000" cy="2055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길호성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이찬우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염종원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최유경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 회원가입 기능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451556" y="1693333"/>
            <a:ext cx="45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EBF31D5-367C-47DD-88A7-AFA54D44153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27" y="878113"/>
            <a:ext cx="6955450" cy="27934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293511" y="2274838"/>
            <a:ext cx="4583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웹 브라우저 메인 화면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객실 예약 및 액티비티 예약을 위해 로그인을 우선적으로 진행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만약 가입정보가 없다면 회원가입을 진행한다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회원가입시 가입한 유저의 데이터가 연동된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 저장 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B4C2766-CD70-4F53-8BCE-2AD2E96C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46" y="3716019"/>
            <a:ext cx="6953869" cy="26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 로그인 기능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E7ECFB7-6A89-4C45-BBB0-9816B8BFD57E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400" y="637200"/>
            <a:ext cx="6472800" cy="2505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295200" y="1157641"/>
            <a:ext cx="4583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 페이지는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로그인과 빠른 예약 조회를 위한 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비회원 조회로 구분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 가입 후 데이터 베이스에 있는 유저 정보 테이블에 있는 데이터와 입력 받은 데이터가 일치하는지 비교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6C4F4-E4D5-4459-9B1A-CF91E413477C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00" y="3856550"/>
            <a:ext cx="6472800" cy="2505600"/>
          </a:xfrm>
          <a:prstGeom prst="rect">
            <a:avLst/>
          </a:prstGeom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55142AC9-5209-497D-7754-C0DD2653A156}"/>
              </a:ext>
            </a:extLst>
          </p:cNvPr>
          <p:cNvCxnSpPr>
            <a:cxnSpLocks/>
          </p:cNvCxnSpPr>
          <p:nvPr/>
        </p:nvCxnSpPr>
        <p:spPr>
          <a:xfrm rot="10800000">
            <a:off x="6768003" y="3935476"/>
            <a:ext cx="4584359" cy="1228561"/>
          </a:xfrm>
          <a:prstGeom prst="bentConnector3">
            <a:avLst>
              <a:gd name="adj1" fmla="val 8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E179C-1A5E-F45E-F5D0-60D9DB3C1961}"/>
              </a:ext>
            </a:extLst>
          </p:cNvPr>
          <p:cNvSpPr txBox="1"/>
          <p:nvPr/>
        </p:nvSpPr>
        <p:spPr>
          <a:xfrm>
            <a:off x="7433196" y="3963706"/>
            <a:ext cx="3919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로그인에 성공하면 메인 페이지로 이동 후 상단 헤더부분의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버튼과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회원가입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버튼은 사라지고 사용자의 이름 및 로그아웃 버튼으로 변경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3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rPr>
              <a:t>사용자 객실 예약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A7300EB-00DC-4675-95F5-B8C6A495A2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23999" y="3706360"/>
            <a:ext cx="6408473" cy="28361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D321AF-BF05-4BBE-A54B-DE22EEAA0BF2}"/>
              </a:ext>
            </a:extLst>
          </p:cNvPr>
          <p:cNvSpPr txBox="1"/>
          <p:nvPr/>
        </p:nvSpPr>
        <p:spPr>
          <a:xfrm>
            <a:off x="295200" y="2275200"/>
            <a:ext cx="45832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사용자 로그인 후 빠른 예약을 원할 시 마우스 커서를 우측 끝으로 이동시키면 예약 사이드 바가 나타남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원하는 날짜 선택 후 예약 버튼 클릭 시 예약 상세 페이지로 이동 하며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선택한 날짜를 기반으로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 저장된 예약 정보와 객실 상태를 비교 후 예약 가능한 객실 타입을 반환해줌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E1EF0A-9D34-4F17-8374-81FF101FD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3" b="3148"/>
          <a:stretch/>
        </p:blipFill>
        <p:spPr>
          <a:xfrm>
            <a:off x="5424000" y="315510"/>
            <a:ext cx="6472800" cy="3221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72FDB2-8E6F-42D7-9318-64E76728CB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23999" y="3706359"/>
            <a:ext cx="6472800" cy="27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C771F5-A6D4-4DF2-9D61-CA98E1D5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88" y="1604227"/>
            <a:ext cx="7072174" cy="3575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rPr>
              <a:t>객실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321AF-BF05-4BBE-A54B-DE22EEAA0BF2}"/>
              </a:ext>
            </a:extLst>
          </p:cNvPr>
          <p:cNvSpPr txBox="1"/>
          <p:nvPr/>
        </p:nvSpPr>
        <p:spPr>
          <a:xfrm>
            <a:off x="295200" y="1970463"/>
            <a:ext cx="4583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메인 페이지 상단 메뉴 클릭 시 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예약 상세페이지 이동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예약은 로그인 필요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 </a:t>
            </a: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로그인 후 예약 상세 페이지에서 원하는 체크인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체크아웃 날짜를 선택하면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에서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선택한 날짜를 토대로 예약 가능한 객실을 조회 후 관련 객실 타입을 반환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예약 기간과 객실 타입을 확정 후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예약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’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버튼 클릭 시 해당 예약 정보를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 저장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60D08-3057-44CA-AA62-817AEE43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36" y="1569813"/>
            <a:ext cx="7177326" cy="3644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1AAC32-B1F7-46A0-A9E2-06F3FB271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36" y="1680418"/>
            <a:ext cx="7177326" cy="37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987628" y="347053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rPr>
              <a:t>액티비티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321AF-BF05-4BBE-A54B-DE22EEAA0BF2}"/>
              </a:ext>
            </a:extLst>
          </p:cNvPr>
          <p:cNvSpPr txBox="1"/>
          <p:nvPr/>
        </p:nvSpPr>
        <p:spPr>
          <a:xfrm>
            <a:off x="7333363" y="944591"/>
            <a:ext cx="467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메인 페이지 상단 메뉴 클릭 시 액티비티 해당 상세페이지 이동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각각 액티비티 안내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요금안내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부대시설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식음시설 에 대한 자세한 안내 페이지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CD0DB-CB11-4B55-B8AC-8C0248D16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25" y="944591"/>
            <a:ext cx="7092833" cy="5645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707F8F-34CB-484B-B778-3531A07E41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957" y="3266097"/>
            <a:ext cx="4761783" cy="3286813"/>
          </a:xfrm>
          <a:prstGeom prst="rect">
            <a:avLst/>
          </a:prstGeom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980782FC-A0BD-C13B-8256-E84DF223C8CA}"/>
              </a:ext>
            </a:extLst>
          </p:cNvPr>
          <p:cNvCxnSpPr>
            <a:cxnSpLocks/>
          </p:cNvCxnSpPr>
          <p:nvPr/>
        </p:nvCxnSpPr>
        <p:spPr>
          <a:xfrm rot="10800000">
            <a:off x="4994695" y="1751163"/>
            <a:ext cx="2372265" cy="581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1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987628" y="347053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rPr>
              <a:t>부대시설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321AF-BF05-4BBE-A54B-DE22EEAA0BF2}"/>
              </a:ext>
            </a:extLst>
          </p:cNvPr>
          <p:cNvSpPr txBox="1"/>
          <p:nvPr/>
        </p:nvSpPr>
        <p:spPr>
          <a:xfrm>
            <a:off x="295200" y="1970463"/>
            <a:ext cx="44320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메인 페이지 상단 메뉴 클릭 시 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리조트 내에 존재하는 부대시설 소개 상세페이지로 이동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리조트 이용자가 리조트를 이용하면서 궁금해할 부대시설들의 정보를 소개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8098B-C610-4EA9-B39B-755083EC9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" t="9727" r="1055" b="3975"/>
          <a:stretch/>
        </p:blipFill>
        <p:spPr>
          <a:xfrm>
            <a:off x="4866771" y="1000664"/>
            <a:ext cx="7183407" cy="48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4465216" cy="526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FAQ/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공지사항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이벤트 게시판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9F0D3-0329-41A3-BD5F-32118B408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t="8318" r="986" b="3732"/>
          <a:stretch/>
        </p:blipFill>
        <p:spPr>
          <a:xfrm>
            <a:off x="4594931" y="1659671"/>
            <a:ext cx="7347636" cy="3699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4A6E8-AC7E-4A86-A127-4130B6B75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" t="9420" r="1399" b="4600"/>
          <a:stretch/>
        </p:blipFill>
        <p:spPr>
          <a:xfrm>
            <a:off x="4594931" y="1724749"/>
            <a:ext cx="7347636" cy="3634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9D22C-792B-4301-B69A-D72D34AE64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2" t="9664" r="1124" b="4601"/>
          <a:stretch/>
        </p:blipFill>
        <p:spPr>
          <a:xfrm>
            <a:off x="4594931" y="1724749"/>
            <a:ext cx="7347636" cy="3601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5E5269-331E-4CEA-85CF-D5CB877643CB}"/>
              </a:ext>
            </a:extLst>
          </p:cNvPr>
          <p:cNvSpPr txBox="1"/>
          <p:nvPr/>
        </p:nvSpPr>
        <p:spPr>
          <a:xfrm>
            <a:off x="380502" y="2275219"/>
            <a:ext cx="3984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사용자가 리조트의 중요 업데이트 정보를 확인 할 수 있도록 게시판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각각 공지사항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이벤트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 err="1">
                <a:latin typeface="나눔고딕" pitchFamily="2" charset="-127"/>
                <a:ea typeface="나눔고딕" pitchFamily="2" charset="-127"/>
              </a:rPr>
              <a:t>자주묻는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질문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들의 게시판을 구현함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70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 dirty="0">
                <a:latin typeface="NanumGothic"/>
                <a:ea typeface="NanumGothic"/>
                <a:cs typeface="+mn-ea"/>
                <a:sym typeface="+mn-lt"/>
              </a:rPr>
              <a:t>사용자 편의를 위한 기능</a:t>
            </a:r>
            <a:endParaRPr kumimoji="1" lang="en-US" altLang="ko-KR" b="1" dirty="0">
              <a:latin typeface="NanumGothic"/>
              <a:ea typeface="NanumGothic"/>
              <a:cs typeface="+mn-ea"/>
              <a:sym typeface="+mn-lt"/>
            </a:endParaRPr>
          </a:p>
        </p:txBody>
      </p:sp>
      <p:grpSp>
        <p:nvGrpSpPr>
          <p:cNvPr id="4" name="그룹 188">
            <a:extLst>
              <a:ext uri="{FF2B5EF4-FFF2-40B4-BE49-F238E27FC236}">
                <a16:creationId xmlns:a16="http://schemas.microsoft.com/office/drawing/2014/main" id="{7D13C125-8BDA-E142-8332-32EDA94A25DF}"/>
              </a:ext>
            </a:extLst>
          </p:cNvPr>
          <p:cNvGrpSpPr/>
          <p:nvPr/>
        </p:nvGrpSpPr>
        <p:grpSpPr>
          <a:xfrm>
            <a:off x="1221212" y="2179626"/>
            <a:ext cx="606082" cy="602221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6" name="자유형: 도형 189">
              <a:extLst>
                <a:ext uri="{FF2B5EF4-FFF2-40B4-BE49-F238E27FC236}">
                  <a16:creationId xmlns:a16="http://schemas.microsoft.com/office/drawing/2014/main" id="{24850B87-CC86-334A-9BBD-7CCCB648A776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190">
              <a:extLst>
                <a:ext uri="{FF2B5EF4-FFF2-40B4-BE49-F238E27FC236}">
                  <a16:creationId xmlns:a16="http://schemas.microsoft.com/office/drawing/2014/main" id="{F75F204E-CD82-904A-9E4F-734F97874260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806EFA9-FBB8-7140-96A3-F1C6773DCD1C}"/>
              </a:ext>
            </a:extLst>
          </p:cNvPr>
          <p:cNvSpPr txBox="1"/>
          <p:nvPr/>
        </p:nvSpPr>
        <p:spPr>
          <a:xfrm>
            <a:off x="528505" y="1543574"/>
            <a:ext cx="4238713" cy="34515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endParaRPr kumimoji="1" lang="en-US" altLang="ko-KR" sz="1600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사용자 편의를 위한 기능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웹사이트의 모든 메뉴를 한번에 보고 이동할 수 있는 사이트 맵 메뉴와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사용자 편의를 위해 메인 페이지 스크롤 기능 추가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오른쪽 사이드 메뉴 바 추가 기능을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구글 </a:t>
            </a:r>
            <a:r>
              <a:rPr kumimoji="1" lang="ko-KR" altLang="en-US" dirty="0" err="1">
                <a:latin typeface="NanumGothic"/>
                <a:ea typeface="NanumGothic"/>
                <a:cs typeface="+mn-ea"/>
                <a:sym typeface="+mn-lt"/>
              </a:rPr>
              <a:t>맵을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 이용한 오시는 길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AE5A11-DBA7-474D-BA41-157E7EC5B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97" r="2431" b="4600"/>
          <a:stretch/>
        </p:blipFill>
        <p:spPr>
          <a:xfrm>
            <a:off x="5478011" y="3487260"/>
            <a:ext cx="6353525" cy="3223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67B4A4-FC68-49B1-9EC2-DAAAA4DE5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t="8073" r="986" b="4601"/>
          <a:stretch/>
        </p:blipFill>
        <p:spPr>
          <a:xfrm>
            <a:off x="5523479" y="147077"/>
            <a:ext cx="6308056" cy="31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7BC36DE-0EA9-4CBD-A992-7B7491B3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75" y="1530596"/>
            <a:ext cx="7174968" cy="35462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 dirty="0">
                <a:latin typeface="NanumGothic"/>
                <a:ea typeface="NanumGothic"/>
                <a:cs typeface="+mn-ea"/>
                <a:sym typeface="+mn-lt"/>
              </a:rPr>
              <a:t>마이페이지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  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</p:txBody>
      </p:sp>
      <p:grpSp>
        <p:nvGrpSpPr>
          <p:cNvPr id="4" name="그룹 188">
            <a:extLst>
              <a:ext uri="{FF2B5EF4-FFF2-40B4-BE49-F238E27FC236}">
                <a16:creationId xmlns:a16="http://schemas.microsoft.com/office/drawing/2014/main" id="{7D13C125-8BDA-E142-8332-32EDA94A25DF}"/>
              </a:ext>
            </a:extLst>
          </p:cNvPr>
          <p:cNvGrpSpPr/>
          <p:nvPr/>
        </p:nvGrpSpPr>
        <p:grpSpPr>
          <a:xfrm>
            <a:off x="1221212" y="2179626"/>
            <a:ext cx="606082" cy="602221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6" name="자유형: 도형 189">
              <a:extLst>
                <a:ext uri="{FF2B5EF4-FFF2-40B4-BE49-F238E27FC236}">
                  <a16:creationId xmlns:a16="http://schemas.microsoft.com/office/drawing/2014/main" id="{24850B87-CC86-334A-9BBD-7CCCB648A776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190">
              <a:extLst>
                <a:ext uri="{FF2B5EF4-FFF2-40B4-BE49-F238E27FC236}">
                  <a16:creationId xmlns:a16="http://schemas.microsoft.com/office/drawing/2014/main" id="{F75F204E-CD82-904A-9E4F-734F97874260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806EFA9-FBB8-7140-96A3-F1C6773DCD1C}"/>
              </a:ext>
            </a:extLst>
          </p:cNvPr>
          <p:cNvSpPr txBox="1"/>
          <p:nvPr/>
        </p:nvSpPr>
        <p:spPr>
          <a:xfrm>
            <a:off x="528505" y="1534539"/>
            <a:ext cx="4322603" cy="4529831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사용자들은 헤더부분의 이름을 통해 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개인정보 수정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예약 관리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문의함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회원탈퇴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기능을 수행 할 수 있는 마이페이지로 이동할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수 있음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개인정보 수정 시 비밀번호 입력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저장된 데이터베이스의 정보와 비교 후  일치 시 수정 상세페이지 이동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보안기능 향상된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개인정보관리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기능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예약관리 페이지를 통해 예약한 객실 정보 검색 및 해당 객실의 상세 정보를 확인할 수 있고 해당 객실의 이용 리뷰를 작성할 수 있는 기능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 </a:t>
            </a: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문의함을 통해 관리자에게 </a:t>
            </a: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1:1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문의를 할 수 있는 문의게시판 기능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02A934-E2DB-4486-9028-95CEB574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84" y="1530596"/>
            <a:ext cx="7142062" cy="35132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3998E9-C6A8-4C46-845F-BD28AED23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84" y="1539204"/>
            <a:ext cx="7076251" cy="35046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7965D9-300B-4D70-838D-B8778656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86" y="1533214"/>
            <a:ext cx="7142060" cy="3541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89055A-5D3A-478C-B4C0-916A60ABA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975" y="1530596"/>
            <a:ext cx="7142062" cy="35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694C6B09-F311-824F-A703-E85742BE5841}"/>
              </a:ext>
            </a:extLst>
          </p:cNvPr>
          <p:cNvSpPr/>
          <p:nvPr/>
        </p:nvSpPr>
        <p:spPr>
          <a:xfrm>
            <a:off x="-268940" y="1896035"/>
            <a:ext cx="3913094" cy="2689412"/>
          </a:xfrm>
          <a:prstGeom prst="frame">
            <a:avLst>
              <a:gd name="adj1" fmla="val 375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979BE8-1237-9D47-84FA-F292329B2957}"/>
              </a:ext>
            </a:extLst>
          </p:cNvPr>
          <p:cNvSpPr/>
          <p:nvPr/>
        </p:nvSpPr>
        <p:spPr>
          <a:xfrm>
            <a:off x="1532965" y="2484852"/>
            <a:ext cx="2743201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12DF90-9727-7541-9FFE-FE44A7B7524B}"/>
              </a:ext>
            </a:extLst>
          </p:cNvPr>
          <p:cNvSpPr/>
          <p:nvPr/>
        </p:nvSpPr>
        <p:spPr>
          <a:xfrm>
            <a:off x="11725835" y="2484852"/>
            <a:ext cx="466165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AA819-0AEB-0A49-91E7-125C3BFFED4B}"/>
              </a:ext>
            </a:extLst>
          </p:cNvPr>
          <p:cNvSpPr txBox="1"/>
          <p:nvPr/>
        </p:nvSpPr>
        <p:spPr>
          <a:xfrm>
            <a:off x="2581835" y="2431064"/>
            <a:ext cx="1357693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60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02</a:t>
            </a:r>
            <a:endParaRPr kumimoji="1" lang="zh-CN" altLang="en-US" sz="6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8D76D6-1886-3B43-BA3F-A72EC3027F7C}"/>
              </a:ext>
            </a:extLst>
          </p:cNvPr>
          <p:cNvSpPr txBox="1"/>
          <p:nvPr/>
        </p:nvSpPr>
        <p:spPr>
          <a:xfrm>
            <a:off x="2003611" y="3430262"/>
            <a:ext cx="1907241" cy="4114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R" altLang="en-US" sz="2100" dirty="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핵 심 기 능</a:t>
            </a:r>
            <a:endParaRPr kumimoji="1" lang="ko-KO" altLang="ko-KO" sz="2100" dirty="0">
              <a:solidFill>
                <a:schemeClr val="bg1">
                  <a:lumMod val="9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5C6C10-5F0C-3740-A51E-CBE0A8A43C9C}"/>
              </a:ext>
            </a:extLst>
          </p:cNvPr>
          <p:cNvSpPr txBox="1"/>
          <p:nvPr/>
        </p:nvSpPr>
        <p:spPr>
          <a:xfrm>
            <a:off x="4742331" y="2549827"/>
            <a:ext cx="6024283" cy="67056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algn="dist"/>
            <a:r>
              <a: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프로젝트내 핵심기능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2D151-B547-144C-8E43-774B5081BCC9}"/>
              </a:ext>
            </a:extLst>
          </p:cNvPr>
          <p:cNvSpPr txBox="1"/>
          <p:nvPr/>
        </p:nvSpPr>
        <p:spPr>
          <a:xfrm>
            <a:off x="4755778" y="3528492"/>
            <a:ext cx="6351492" cy="2689411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PROJECT UI/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 로그인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 관리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공지사항 및 이벤트 게시판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통계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11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D011733A-C7BF-3A44-96E8-9FEF20E9F170}"/>
              </a:ext>
            </a:extLst>
          </p:cNvPr>
          <p:cNvSpPr/>
          <p:nvPr/>
        </p:nvSpPr>
        <p:spPr>
          <a:xfrm>
            <a:off x="-215153" y="1519519"/>
            <a:ext cx="3415553" cy="3845859"/>
          </a:xfrm>
          <a:prstGeom prst="frame">
            <a:avLst>
              <a:gd name="adj1" fmla="val 375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E89AAB-BF36-5E45-870F-66D570348B18}"/>
              </a:ext>
            </a:extLst>
          </p:cNvPr>
          <p:cNvSpPr/>
          <p:nvPr/>
        </p:nvSpPr>
        <p:spPr>
          <a:xfrm>
            <a:off x="894229" y="2030506"/>
            <a:ext cx="3139889" cy="2675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1DB04E-191B-D34E-9982-14C7D1F7CD69}"/>
              </a:ext>
            </a:extLst>
          </p:cNvPr>
          <p:cNvSpPr/>
          <p:nvPr/>
        </p:nvSpPr>
        <p:spPr>
          <a:xfrm>
            <a:off x="0" y="2030506"/>
            <a:ext cx="466165" cy="26759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8B7864-F048-3347-A500-A25B85C0B84B}"/>
              </a:ext>
            </a:extLst>
          </p:cNvPr>
          <p:cNvSpPr/>
          <p:nvPr/>
        </p:nvSpPr>
        <p:spPr>
          <a:xfrm>
            <a:off x="11725835" y="2030506"/>
            <a:ext cx="466165" cy="2675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3F5C5-FC77-6841-BBB6-37746B509216}"/>
              </a:ext>
            </a:extLst>
          </p:cNvPr>
          <p:cNvSpPr txBox="1"/>
          <p:nvPr/>
        </p:nvSpPr>
        <p:spPr>
          <a:xfrm>
            <a:off x="1716740" y="2504031"/>
            <a:ext cx="1940399" cy="1005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60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목차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350CB9-3473-3543-9DD9-5D2614D432F5}"/>
              </a:ext>
            </a:extLst>
          </p:cNvPr>
          <p:cNvSpPr txBox="1"/>
          <p:nvPr/>
        </p:nvSpPr>
        <p:spPr>
          <a:xfrm>
            <a:off x="1288676" y="3444978"/>
            <a:ext cx="2339788" cy="5181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28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내용물</a:t>
            </a:r>
            <a:endParaRPr kumimoji="1" lang="zh-CN" altLang="en-US" sz="28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991BCC-2717-A94F-89B0-97D048CAD899}"/>
              </a:ext>
            </a:extLst>
          </p:cNvPr>
          <p:cNvSpPr txBox="1"/>
          <p:nvPr/>
        </p:nvSpPr>
        <p:spPr>
          <a:xfrm>
            <a:off x="4428565" y="2030505"/>
            <a:ext cx="2597788" cy="2674947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marL="457200" indent="-457200">
              <a:lnSpc>
                <a:spcPct val="240000"/>
              </a:lnSpc>
              <a:buFont typeface="+mj-lt"/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개요</a:t>
            </a:r>
          </a:p>
          <a:p>
            <a:pPr marL="457200" indent="-457200">
              <a:lnSpc>
                <a:spcPct val="240000"/>
              </a:lnSpc>
              <a:buFont typeface="+mj-lt"/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핵심기능 </a:t>
            </a:r>
            <a:r>
              <a:rPr kumimoji="1"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</a:t>
            </a:r>
            <a:endParaRPr kumimoji="1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40000"/>
              </a:lnSpc>
              <a:buFont typeface="+mj-lt"/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핵심기능 </a:t>
            </a:r>
            <a:r>
              <a:rPr kumimoji="1"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</a:t>
            </a:r>
            <a:endParaRPr kumimoji="1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40000"/>
              </a:lnSpc>
              <a:buFont typeface="+mj-lt"/>
              <a:buAutoNum type="arabicPeriod"/>
            </a:pPr>
            <a:endParaRPr kumimoji="1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40000"/>
              </a:lnSpc>
              <a:buFont typeface="+mj-lt"/>
              <a:buAutoNum type="arabicPeriod"/>
            </a:pPr>
            <a:endParaRPr kumimoji="1" lang="en-US" altLang="ko-KO" sz="28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240000"/>
              </a:lnSpc>
            </a:pPr>
            <a:endParaRPr kumimoji="1" lang="ko-KO" altLang="ko-KO" sz="28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F1334-CADC-DE4E-B675-A140A600C500}"/>
              </a:ext>
            </a:extLst>
          </p:cNvPr>
          <p:cNvSpPr txBox="1"/>
          <p:nvPr/>
        </p:nvSpPr>
        <p:spPr>
          <a:xfrm>
            <a:off x="8059506" y="2031522"/>
            <a:ext cx="2597788" cy="267494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>
              <a:lnSpc>
                <a:spcPct val="240000"/>
              </a:lnSpc>
              <a:buFont typeface="+mj-lt"/>
              <a:buAutoNum type="arabicPeriod" startAt="3"/>
            </a:pPr>
            <a:endParaRPr kumimoji="1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81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 로그인 기능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451556" y="1693333"/>
            <a:ext cx="45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293511" y="2274838"/>
            <a:ext cx="4583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웹 브라우저 화면 하단 관리자 로그인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오른쪽 상단 이름 클릭 시 관리자 페이지 이동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관리자의 편한 사이트 이용을 위해 관리자 메인 페이지에서 바로가기 기능을 하는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6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개의 버튼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객실 예약 상태 및 유저 정보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시설 관리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관리자 추가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삭제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매출액 등을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DB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에서 조회 해 한눈에 보기 쉽게 그래프로 표현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3AB31-17E7-43C4-84CC-1672297E6C3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176" y="637200"/>
            <a:ext cx="6546313" cy="2630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46E15E-FD4C-48AA-A7B5-049A056B2A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76" y="3590488"/>
            <a:ext cx="6546313" cy="282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09"/>
            <a:ext cx="3190089" cy="36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예약관리 페이지 구현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451556" y="1693333"/>
            <a:ext cx="45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293511" y="2274838"/>
            <a:ext cx="4583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회원이 등록 한 예약리스트 </a:t>
            </a:r>
            <a:r>
              <a:rPr lang="ko-KR" altLang="en-US" dirty="0" err="1">
                <a:latin typeface="나눔고딕" pitchFamily="2" charset="-127"/>
                <a:ea typeface="나눔고딕" pitchFamily="2" charset="-127"/>
              </a:rPr>
              <a:t>페이징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처리 및 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정보 검색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예약리스트 정보를 데이터 베이스를 통해  확인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추가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수정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삭제 기능구현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06A59-5C36-4761-ACF9-F83EEF276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196" r="6078" b="5688"/>
          <a:stretch/>
        </p:blipFill>
        <p:spPr>
          <a:xfrm>
            <a:off x="4876799" y="1442387"/>
            <a:ext cx="7217204" cy="372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09"/>
            <a:ext cx="3190089" cy="36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고객관리 페이지 구현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451556" y="1693333"/>
            <a:ext cx="45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293511" y="2274838"/>
            <a:ext cx="4583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사이트를 이용하는 고객들의 명단 및 정보를 조회 및 검색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등록한 고객명단 정보를 데이터 베이스를 통해  확인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추가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수정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삭제 관리기능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문의함을  통해 사용자와의 커뮤니티 형성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37FA35-C812-4123-B699-606DC53E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 r="8651" b="4600"/>
          <a:stretch/>
        </p:blipFill>
        <p:spPr>
          <a:xfrm>
            <a:off x="4885632" y="1527668"/>
            <a:ext cx="7101564" cy="3802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C998D2-2987-4ACA-8D78-21384D9BE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41" r="8073" b="3731"/>
          <a:stretch/>
        </p:blipFill>
        <p:spPr>
          <a:xfrm>
            <a:off x="4885632" y="1418171"/>
            <a:ext cx="7101564" cy="38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70BAA6-7E8C-40B8-97AE-4AAE0EDB1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2" r="7592" b="4600"/>
          <a:stretch/>
        </p:blipFill>
        <p:spPr>
          <a:xfrm>
            <a:off x="4876799" y="1629118"/>
            <a:ext cx="7168550" cy="37918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09"/>
            <a:ext cx="3190089" cy="36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 시설관리 페이지 구현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451556" y="1693333"/>
            <a:ext cx="45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293511" y="2274838"/>
            <a:ext cx="4583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관리자 컴퓨터의 날짜 정보를 가져와 해당 날짜에 각 객실 타입 별 예약 가능한 객실 수를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보여주는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부대시설 현재 정보를 데이터 베이스를 통해  확인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추가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수정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삭제  관리 및 검색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액티비티 현재 정보를 데이터 베이스를 통해  확인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추가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수정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삭제 관리 및 검색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E0C123-EE36-4810-B53D-497E28E8A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1" r="8073" b="4600"/>
          <a:stretch/>
        </p:blipFill>
        <p:spPr>
          <a:xfrm>
            <a:off x="4876799" y="1629118"/>
            <a:ext cx="7228942" cy="3868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CC50A5-2AF0-49E6-B2D1-FF7286797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73" r="6353" b="4601"/>
          <a:stretch/>
        </p:blipFill>
        <p:spPr>
          <a:xfrm>
            <a:off x="4876799" y="1667300"/>
            <a:ext cx="7228942" cy="37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4154823" cy="569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공지사항 및 이벤트 게시판 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grpSp>
        <p:nvGrpSpPr>
          <p:cNvPr id="4" name="그룹 188">
            <a:extLst>
              <a:ext uri="{FF2B5EF4-FFF2-40B4-BE49-F238E27FC236}">
                <a16:creationId xmlns:a16="http://schemas.microsoft.com/office/drawing/2014/main" id="{7D13C125-8BDA-E142-8332-32EDA94A25DF}"/>
              </a:ext>
            </a:extLst>
          </p:cNvPr>
          <p:cNvGrpSpPr/>
          <p:nvPr/>
        </p:nvGrpSpPr>
        <p:grpSpPr>
          <a:xfrm>
            <a:off x="1221212" y="2179626"/>
            <a:ext cx="606082" cy="602221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6" name="자유형: 도형 189">
              <a:extLst>
                <a:ext uri="{FF2B5EF4-FFF2-40B4-BE49-F238E27FC236}">
                  <a16:creationId xmlns:a16="http://schemas.microsoft.com/office/drawing/2014/main" id="{24850B87-CC86-334A-9BBD-7CCCB648A776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190">
              <a:extLst>
                <a:ext uri="{FF2B5EF4-FFF2-40B4-BE49-F238E27FC236}">
                  <a16:creationId xmlns:a16="http://schemas.microsoft.com/office/drawing/2014/main" id="{F75F204E-CD82-904A-9E4F-734F97874260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364DA8-C86F-41A6-A53D-3F2F9150F5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19200" y="637200"/>
            <a:ext cx="6251890" cy="2902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1C6FAE-3F54-4448-AEC3-F5E72083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00" y="3665990"/>
            <a:ext cx="6251890" cy="2631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77C7F3-2FF7-4797-92CD-E90F0A926D38}"/>
              </a:ext>
            </a:extLst>
          </p:cNvPr>
          <p:cNvSpPr txBox="1"/>
          <p:nvPr/>
        </p:nvSpPr>
        <p:spPr>
          <a:xfrm>
            <a:off x="526414" y="2465661"/>
            <a:ext cx="5066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사이트 이용자들에게 보여질 리조트의 중요 공지사항 및 진행 이벤트 글을 작성 및 관리하는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이용자가 남긴 문의사항에 답변을 남길 수 있게 기능 구현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7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관리자페이지 통계 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grpSp>
        <p:nvGrpSpPr>
          <p:cNvPr id="4" name="그룹 188">
            <a:extLst>
              <a:ext uri="{FF2B5EF4-FFF2-40B4-BE49-F238E27FC236}">
                <a16:creationId xmlns:a16="http://schemas.microsoft.com/office/drawing/2014/main" id="{7D13C125-8BDA-E142-8332-32EDA94A25DF}"/>
              </a:ext>
            </a:extLst>
          </p:cNvPr>
          <p:cNvGrpSpPr/>
          <p:nvPr/>
        </p:nvGrpSpPr>
        <p:grpSpPr>
          <a:xfrm>
            <a:off x="1221212" y="2179626"/>
            <a:ext cx="606082" cy="602221"/>
            <a:chOff x="6124918" y="2230374"/>
            <a:chExt cx="393411" cy="390905"/>
          </a:xfrm>
          <a:solidFill>
            <a:schemeClr val="bg1"/>
          </a:solidFill>
        </p:grpSpPr>
        <p:sp>
          <p:nvSpPr>
            <p:cNvPr id="6" name="자유형: 도형 189">
              <a:extLst>
                <a:ext uri="{FF2B5EF4-FFF2-40B4-BE49-F238E27FC236}">
                  <a16:creationId xmlns:a16="http://schemas.microsoft.com/office/drawing/2014/main" id="{24850B87-CC86-334A-9BBD-7CCCB648A776}"/>
                </a:ext>
              </a:extLst>
            </p:cNvPr>
            <p:cNvSpPr/>
            <p:nvPr/>
          </p:nvSpPr>
          <p:spPr>
            <a:xfrm>
              <a:off x="6223054" y="2364104"/>
              <a:ext cx="295275" cy="257175"/>
            </a:xfrm>
            <a:custGeom>
              <a:avLst/>
              <a:gdLst>
                <a:gd name="connsiteX0" fmla="*/ 221742 w 295275"/>
                <a:gd name="connsiteY0" fmla="*/ 7144 h 257175"/>
                <a:gd name="connsiteX1" fmla="*/ 221742 w 295275"/>
                <a:gd name="connsiteY1" fmla="*/ 8001 h 257175"/>
                <a:gd name="connsiteX2" fmla="*/ 54579 w 295275"/>
                <a:gd name="connsiteY2" fmla="*/ 164021 h 257175"/>
                <a:gd name="connsiteX3" fmla="*/ 7144 w 295275"/>
                <a:gd name="connsiteY3" fmla="*/ 164021 h 257175"/>
                <a:gd name="connsiteX4" fmla="*/ 143733 w 295275"/>
                <a:gd name="connsiteY4" fmla="*/ 253937 h 257175"/>
                <a:gd name="connsiteX5" fmla="*/ 278225 w 295275"/>
                <a:gd name="connsiteY5" fmla="*/ 253937 h 257175"/>
                <a:gd name="connsiteX6" fmla="*/ 288608 w 295275"/>
                <a:gd name="connsiteY6" fmla="*/ 246888 h 257175"/>
                <a:gd name="connsiteX7" fmla="*/ 285845 w 295275"/>
                <a:gd name="connsiteY7" fmla="*/ 234601 h 257175"/>
                <a:gd name="connsiteX8" fmla="*/ 255366 w 295275"/>
                <a:gd name="connsiteY8" fmla="*/ 206312 h 257175"/>
                <a:gd name="connsiteX9" fmla="*/ 289465 w 295275"/>
                <a:gd name="connsiteY9" fmla="*/ 119444 h 257175"/>
                <a:gd name="connsiteX10" fmla="*/ 221742 w 295275"/>
                <a:gd name="connsiteY10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275" h="257175">
                  <a:moveTo>
                    <a:pt x="221742" y="7144"/>
                  </a:moveTo>
                  <a:cubicBezTo>
                    <a:pt x="221742" y="7429"/>
                    <a:pt x="221742" y="7715"/>
                    <a:pt x="221742" y="8001"/>
                  </a:cubicBezTo>
                  <a:cubicBezTo>
                    <a:pt x="221742" y="94012"/>
                    <a:pt x="146781" y="164021"/>
                    <a:pt x="54579" y="164021"/>
                  </a:cubicBezTo>
                  <a:lnTo>
                    <a:pt x="7144" y="164021"/>
                  </a:lnTo>
                  <a:cubicBezTo>
                    <a:pt x="26956" y="216503"/>
                    <a:pt x="80582" y="253937"/>
                    <a:pt x="143733" y="253937"/>
                  </a:cubicBezTo>
                  <a:lnTo>
                    <a:pt x="278225" y="253937"/>
                  </a:lnTo>
                  <a:cubicBezTo>
                    <a:pt x="282797" y="253937"/>
                    <a:pt x="286894" y="251174"/>
                    <a:pt x="288608" y="246888"/>
                  </a:cubicBezTo>
                  <a:cubicBezTo>
                    <a:pt x="290322" y="242602"/>
                    <a:pt x="289179" y="237744"/>
                    <a:pt x="285845" y="234601"/>
                  </a:cubicBezTo>
                  <a:lnTo>
                    <a:pt x="255366" y="206312"/>
                  </a:lnTo>
                  <a:cubicBezTo>
                    <a:pt x="277369" y="182213"/>
                    <a:pt x="289465" y="151257"/>
                    <a:pt x="289465" y="119444"/>
                  </a:cubicBezTo>
                  <a:cubicBezTo>
                    <a:pt x="289370" y="73152"/>
                    <a:pt x="262604" y="31337"/>
                    <a:pt x="2217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190">
              <a:extLst>
                <a:ext uri="{FF2B5EF4-FFF2-40B4-BE49-F238E27FC236}">
                  <a16:creationId xmlns:a16="http://schemas.microsoft.com/office/drawing/2014/main" id="{F75F204E-CD82-904A-9E4F-734F97874260}"/>
                </a:ext>
              </a:extLst>
            </p:cNvPr>
            <p:cNvSpPr/>
            <p:nvPr/>
          </p:nvSpPr>
          <p:spPr>
            <a:xfrm>
              <a:off x="6124918" y="2230374"/>
              <a:ext cx="304800" cy="276225"/>
            </a:xfrm>
            <a:custGeom>
              <a:avLst/>
              <a:gdLst>
                <a:gd name="connsiteX0" fmla="*/ 10696 w 304800"/>
                <a:gd name="connsiteY0" fmla="*/ 256032 h 276225"/>
                <a:gd name="connsiteX1" fmla="*/ 7934 w 304800"/>
                <a:gd name="connsiteY1" fmla="*/ 268319 h 276225"/>
                <a:gd name="connsiteX2" fmla="*/ 18317 w 304800"/>
                <a:gd name="connsiteY2" fmla="*/ 275368 h 276225"/>
                <a:gd name="connsiteX3" fmla="*/ 152810 w 304800"/>
                <a:gd name="connsiteY3" fmla="*/ 275368 h 276225"/>
                <a:gd name="connsiteX4" fmla="*/ 297685 w 304800"/>
                <a:gd name="connsiteY4" fmla="*/ 141637 h 276225"/>
                <a:gd name="connsiteX5" fmla="*/ 152810 w 304800"/>
                <a:gd name="connsiteY5" fmla="*/ 7144 h 276225"/>
                <a:gd name="connsiteX6" fmla="*/ 7172 w 304800"/>
                <a:gd name="connsiteY6" fmla="*/ 141637 h 276225"/>
                <a:gd name="connsiteX7" fmla="*/ 41272 w 304800"/>
                <a:gd name="connsiteY7" fmla="*/ 227743 h 276225"/>
                <a:gd name="connsiteX8" fmla="*/ 10696 w 304800"/>
                <a:gd name="connsiteY8" fmla="*/ 256032 h 276225"/>
                <a:gd name="connsiteX9" fmla="*/ 85849 w 304800"/>
                <a:gd name="connsiteY9" fmla="*/ 74771 h 276225"/>
                <a:gd name="connsiteX10" fmla="*/ 219579 w 304800"/>
                <a:gd name="connsiteY10" fmla="*/ 74771 h 276225"/>
                <a:gd name="connsiteX11" fmla="*/ 230724 w 304800"/>
                <a:gd name="connsiteY11" fmla="*/ 85915 h 276225"/>
                <a:gd name="connsiteX12" fmla="*/ 219579 w 304800"/>
                <a:gd name="connsiteY12" fmla="*/ 97060 h 276225"/>
                <a:gd name="connsiteX13" fmla="*/ 85849 w 304800"/>
                <a:gd name="connsiteY13" fmla="*/ 97060 h 276225"/>
                <a:gd name="connsiteX14" fmla="*/ 74705 w 304800"/>
                <a:gd name="connsiteY14" fmla="*/ 85915 h 276225"/>
                <a:gd name="connsiteX15" fmla="*/ 85849 w 304800"/>
                <a:gd name="connsiteY15" fmla="*/ 74771 h 276225"/>
                <a:gd name="connsiteX16" fmla="*/ 85849 w 304800"/>
                <a:gd name="connsiteY16" fmla="*/ 119348 h 276225"/>
                <a:gd name="connsiteX17" fmla="*/ 219579 w 304800"/>
                <a:gd name="connsiteY17" fmla="*/ 119348 h 276225"/>
                <a:gd name="connsiteX18" fmla="*/ 230724 w 304800"/>
                <a:gd name="connsiteY18" fmla="*/ 130492 h 276225"/>
                <a:gd name="connsiteX19" fmla="*/ 219579 w 304800"/>
                <a:gd name="connsiteY19" fmla="*/ 141637 h 276225"/>
                <a:gd name="connsiteX20" fmla="*/ 85849 w 304800"/>
                <a:gd name="connsiteY20" fmla="*/ 141637 h 276225"/>
                <a:gd name="connsiteX21" fmla="*/ 74705 w 304800"/>
                <a:gd name="connsiteY21" fmla="*/ 130492 h 276225"/>
                <a:gd name="connsiteX22" fmla="*/ 85849 w 304800"/>
                <a:gd name="connsiteY22" fmla="*/ 119348 h 276225"/>
                <a:gd name="connsiteX23" fmla="*/ 85849 w 304800"/>
                <a:gd name="connsiteY23" fmla="*/ 163925 h 276225"/>
                <a:gd name="connsiteX24" fmla="*/ 219579 w 304800"/>
                <a:gd name="connsiteY24" fmla="*/ 163925 h 276225"/>
                <a:gd name="connsiteX25" fmla="*/ 230724 w 304800"/>
                <a:gd name="connsiteY25" fmla="*/ 175069 h 276225"/>
                <a:gd name="connsiteX26" fmla="*/ 219579 w 304800"/>
                <a:gd name="connsiteY26" fmla="*/ 186214 h 276225"/>
                <a:gd name="connsiteX27" fmla="*/ 85849 w 304800"/>
                <a:gd name="connsiteY27" fmla="*/ 186214 h 276225"/>
                <a:gd name="connsiteX28" fmla="*/ 74705 w 304800"/>
                <a:gd name="connsiteY28" fmla="*/ 175069 h 276225"/>
                <a:gd name="connsiteX29" fmla="*/ 85849 w 304800"/>
                <a:gd name="connsiteY29" fmla="*/ 1639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800" h="276225">
                  <a:moveTo>
                    <a:pt x="10696" y="256032"/>
                  </a:moveTo>
                  <a:cubicBezTo>
                    <a:pt x="7363" y="259175"/>
                    <a:pt x="6220" y="264033"/>
                    <a:pt x="7934" y="268319"/>
                  </a:cubicBezTo>
                  <a:cubicBezTo>
                    <a:pt x="9649" y="272605"/>
                    <a:pt x="13744" y="275368"/>
                    <a:pt x="18317" y="275368"/>
                  </a:cubicBezTo>
                  <a:lnTo>
                    <a:pt x="152810" y="275368"/>
                  </a:lnTo>
                  <a:cubicBezTo>
                    <a:pt x="232724" y="275368"/>
                    <a:pt x="297685" y="215360"/>
                    <a:pt x="297685" y="141637"/>
                  </a:cubicBezTo>
                  <a:cubicBezTo>
                    <a:pt x="297685" y="67913"/>
                    <a:pt x="232724" y="7144"/>
                    <a:pt x="152810" y="7144"/>
                  </a:cubicBezTo>
                  <a:cubicBezTo>
                    <a:pt x="72895" y="7144"/>
                    <a:pt x="7172" y="67913"/>
                    <a:pt x="7172" y="141637"/>
                  </a:cubicBezTo>
                  <a:cubicBezTo>
                    <a:pt x="7172" y="173546"/>
                    <a:pt x="19174" y="203740"/>
                    <a:pt x="41272" y="227743"/>
                  </a:cubicBezTo>
                  <a:lnTo>
                    <a:pt x="10696" y="256032"/>
                  </a:lnTo>
                  <a:close/>
                  <a:moveTo>
                    <a:pt x="85849" y="74771"/>
                  </a:moveTo>
                  <a:lnTo>
                    <a:pt x="219579" y="74771"/>
                  </a:lnTo>
                  <a:cubicBezTo>
                    <a:pt x="225771" y="74771"/>
                    <a:pt x="230724" y="79724"/>
                    <a:pt x="230724" y="85915"/>
                  </a:cubicBezTo>
                  <a:cubicBezTo>
                    <a:pt x="230724" y="92107"/>
                    <a:pt x="225771" y="97060"/>
                    <a:pt x="219579" y="97060"/>
                  </a:cubicBezTo>
                  <a:lnTo>
                    <a:pt x="85849" y="97060"/>
                  </a:lnTo>
                  <a:cubicBezTo>
                    <a:pt x="79658" y="97060"/>
                    <a:pt x="74705" y="92107"/>
                    <a:pt x="74705" y="85915"/>
                  </a:cubicBezTo>
                  <a:cubicBezTo>
                    <a:pt x="74705" y="79724"/>
                    <a:pt x="79753" y="74771"/>
                    <a:pt x="85849" y="74771"/>
                  </a:cubicBezTo>
                  <a:close/>
                  <a:moveTo>
                    <a:pt x="85849" y="119348"/>
                  </a:moveTo>
                  <a:lnTo>
                    <a:pt x="219579" y="119348"/>
                  </a:lnTo>
                  <a:cubicBezTo>
                    <a:pt x="225771" y="119348"/>
                    <a:pt x="230724" y="124301"/>
                    <a:pt x="230724" y="130492"/>
                  </a:cubicBezTo>
                  <a:cubicBezTo>
                    <a:pt x="230724" y="136684"/>
                    <a:pt x="225771" y="141637"/>
                    <a:pt x="219579" y="141637"/>
                  </a:cubicBezTo>
                  <a:lnTo>
                    <a:pt x="85849" y="141637"/>
                  </a:lnTo>
                  <a:cubicBezTo>
                    <a:pt x="79658" y="141637"/>
                    <a:pt x="74705" y="136684"/>
                    <a:pt x="74705" y="130492"/>
                  </a:cubicBezTo>
                  <a:cubicBezTo>
                    <a:pt x="74705" y="124301"/>
                    <a:pt x="79753" y="119348"/>
                    <a:pt x="85849" y="119348"/>
                  </a:cubicBezTo>
                  <a:close/>
                  <a:moveTo>
                    <a:pt x="85849" y="163925"/>
                  </a:moveTo>
                  <a:lnTo>
                    <a:pt x="219579" y="163925"/>
                  </a:lnTo>
                  <a:cubicBezTo>
                    <a:pt x="225771" y="163925"/>
                    <a:pt x="230724" y="168878"/>
                    <a:pt x="230724" y="175069"/>
                  </a:cubicBezTo>
                  <a:cubicBezTo>
                    <a:pt x="230724" y="181261"/>
                    <a:pt x="225771" y="186214"/>
                    <a:pt x="219579" y="186214"/>
                  </a:cubicBezTo>
                  <a:lnTo>
                    <a:pt x="85849" y="186214"/>
                  </a:lnTo>
                  <a:cubicBezTo>
                    <a:pt x="79658" y="186214"/>
                    <a:pt x="74705" y="181261"/>
                    <a:pt x="74705" y="175069"/>
                  </a:cubicBezTo>
                  <a:cubicBezTo>
                    <a:pt x="74705" y="168878"/>
                    <a:pt x="79753" y="163925"/>
                    <a:pt x="85849" y="16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806EFA9-FBB8-7140-96A3-F1C6773DCD1C}"/>
              </a:ext>
            </a:extLst>
          </p:cNvPr>
          <p:cNvSpPr txBox="1"/>
          <p:nvPr/>
        </p:nvSpPr>
        <p:spPr>
          <a:xfrm>
            <a:off x="528505" y="1543574"/>
            <a:ext cx="4238713" cy="34515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endParaRPr kumimoji="1" lang="en-US" altLang="ko-KR" sz="1600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관리자 로그인 시 통계 기능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dirty="0"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해당 날의 예약 현황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사이트 이용자들의 등급 통계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DB</a:t>
            </a:r>
            <a:r>
              <a:rPr kumimoji="1" lang="ko-KR" altLang="en-US" dirty="0">
                <a:latin typeface="NanumGothic"/>
                <a:ea typeface="NanumGothic"/>
                <a:cs typeface="+mn-ea"/>
                <a:sym typeface="+mn-lt"/>
              </a:rPr>
              <a:t>에서 조회한 월별 매출을 막대 그래프를 통해 한눈에 쉽게 볼 수 있게 기능 구현</a:t>
            </a:r>
            <a:r>
              <a:rPr kumimoji="1" lang="en-US" altLang="ko-KR" dirty="0">
                <a:latin typeface="NanumGothic"/>
                <a:ea typeface="NanumGothic"/>
                <a:cs typeface="+mn-ea"/>
                <a:sym typeface="+mn-lt"/>
              </a:rPr>
              <a:t>.</a:t>
            </a:r>
            <a:endParaRPr kumimoji="1" lang="ko-KO" altLang="ko-KO" dirty="0">
              <a:latin typeface="NanumGothic"/>
              <a:ea typeface="NanumGothic"/>
              <a:cs typeface="+mn-ea"/>
              <a:sym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5FC7A2-E5D3-46D6-A958-E2EAFBF0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35" y="1342239"/>
            <a:ext cx="7123292" cy="41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6">
            <a:extLst>
              <a:ext uri="{FF2B5EF4-FFF2-40B4-BE49-F238E27FC236}">
                <a16:creationId xmlns:a16="http://schemas.microsoft.com/office/drawing/2014/main" id="{6E174D91-6466-CC46-92AD-F0D2881CE115}"/>
              </a:ext>
            </a:extLst>
          </p:cNvPr>
          <p:cNvSpPr/>
          <p:nvPr/>
        </p:nvSpPr>
        <p:spPr>
          <a:xfrm>
            <a:off x="2796988" y="1519519"/>
            <a:ext cx="6602506" cy="3845859"/>
          </a:xfrm>
          <a:prstGeom prst="frame">
            <a:avLst>
              <a:gd name="adj1" fmla="val 37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FDDC84-F9ED-664E-86B8-F09CFA014B13}"/>
              </a:ext>
            </a:extLst>
          </p:cNvPr>
          <p:cNvSpPr/>
          <p:nvPr/>
        </p:nvSpPr>
        <p:spPr>
          <a:xfrm>
            <a:off x="1584511" y="2030506"/>
            <a:ext cx="9022977" cy="26759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3BC84E-FB97-E348-BB82-6040E4B0CD13}"/>
              </a:ext>
            </a:extLst>
          </p:cNvPr>
          <p:cNvSpPr/>
          <p:nvPr/>
        </p:nvSpPr>
        <p:spPr>
          <a:xfrm>
            <a:off x="0" y="2030506"/>
            <a:ext cx="466165" cy="2675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E76A61-5CFF-634C-BC67-0ED5484D0C82}"/>
              </a:ext>
            </a:extLst>
          </p:cNvPr>
          <p:cNvSpPr/>
          <p:nvPr/>
        </p:nvSpPr>
        <p:spPr>
          <a:xfrm>
            <a:off x="11725835" y="2030506"/>
            <a:ext cx="466165" cy="2675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2F68CD-7B4B-2B48-81C2-94C4C84B9BF5}"/>
              </a:ext>
            </a:extLst>
          </p:cNvPr>
          <p:cNvSpPr txBox="1"/>
          <p:nvPr/>
        </p:nvSpPr>
        <p:spPr>
          <a:xfrm>
            <a:off x="3910852" y="5723517"/>
            <a:ext cx="4370294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kumimoji="1" lang="ko-KO" altLang="ko-KO" sz="700" dirty="0">
              <a:solidFill>
                <a:schemeClr val="bg1">
                  <a:lumMod val="9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A1979C-C124-884B-A477-EF80F8B6624F}"/>
              </a:ext>
            </a:extLst>
          </p:cNvPr>
          <p:cNvSpPr txBox="1"/>
          <p:nvPr/>
        </p:nvSpPr>
        <p:spPr>
          <a:xfrm>
            <a:off x="4403069" y="2519874"/>
            <a:ext cx="2597788" cy="7080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O" altLang="ko-KO" sz="40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감사합니다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6B4548-C653-0B4A-B413-25AA5100B58D}"/>
              </a:ext>
            </a:extLst>
          </p:cNvPr>
          <p:cNvSpPr txBox="1"/>
          <p:nvPr/>
        </p:nvSpPr>
        <p:spPr>
          <a:xfrm>
            <a:off x="3233677" y="3435465"/>
            <a:ext cx="5559222" cy="41559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2100" dirty="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발표</a:t>
            </a:r>
            <a:r>
              <a:rPr kumimoji="1" lang="ko-KO" altLang="ko-KO" sz="2100" dirty="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를 마치겠습니다. 들어주셔서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824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694C6B09-F311-824F-A703-E85742BE5841}"/>
              </a:ext>
            </a:extLst>
          </p:cNvPr>
          <p:cNvSpPr/>
          <p:nvPr/>
        </p:nvSpPr>
        <p:spPr>
          <a:xfrm>
            <a:off x="-268940" y="1896035"/>
            <a:ext cx="3913094" cy="2689412"/>
          </a:xfrm>
          <a:prstGeom prst="frame">
            <a:avLst>
              <a:gd name="adj1" fmla="val 375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979BE8-1237-9D47-84FA-F292329B2957}"/>
              </a:ext>
            </a:extLst>
          </p:cNvPr>
          <p:cNvSpPr/>
          <p:nvPr/>
        </p:nvSpPr>
        <p:spPr>
          <a:xfrm>
            <a:off x="1532965" y="2484852"/>
            <a:ext cx="2743201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12DF90-9727-7541-9FFE-FE44A7B7524B}"/>
              </a:ext>
            </a:extLst>
          </p:cNvPr>
          <p:cNvSpPr/>
          <p:nvPr/>
        </p:nvSpPr>
        <p:spPr>
          <a:xfrm>
            <a:off x="11725835" y="2484852"/>
            <a:ext cx="466165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AA819-0AEB-0A49-91E7-125C3BFFED4B}"/>
              </a:ext>
            </a:extLst>
          </p:cNvPr>
          <p:cNvSpPr txBox="1"/>
          <p:nvPr/>
        </p:nvSpPr>
        <p:spPr>
          <a:xfrm>
            <a:off x="2581835" y="2431064"/>
            <a:ext cx="1357693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60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01</a:t>
            </a:r>
            <a:endParaRPr kumimoji="1" lang="zh-CN" altLang="en-US" sz="6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8D76D6-1886-3B43-BA3F-A72EC3027F7C}"/>
              </a:ext>
            </a:extLst>
          </p:cNvPr>
          <p:cNvSpPr txBox="1"/>
          <p:nvPr/>
        </p:nvSpPr>
        <p:spPr>
          <a:xfrm>
            <a:off x="2003611" y="3376923"/>
            <a:ext cx="1907241" cy="5181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R" altLang="en-US" sz="2800" dirty="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개요</a:t>
            </a:r>
            <a:endParaRPr kumimoji="1" lang="ko-KO" altLang="ko-KO" sz="2800" dirty="0">
              <a:solidFill>
                <a:schemeClr val="bg1">
                  <a:lumMod val="9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5C6C10-5F0C-3740-A51E-CBE0A8A43C9C}"/>
              </a:ext>
            </a:extLst>
          </p:cNvPr>
          <p:cNvSpPr txBox="1"/>
          <p:nvPr/>
        </p:nvSpPr>
        <p:spPr>
          <a:xfrm>
            <a:off x="4742331" y="2549827"/>
            <a:ext cx="6024283" cy="67056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algn="dist"/>
            <a:r>
              <a: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설명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2D151-B547-144C-8E43-774B5081BCC9}"/>
              </a:ext>
            </a:extLst>
          </p:cNvPr>
          <p:cNvSpPr txBox="1"/>
          <p:nvPr/>
        </p:nvSpPr>
        <p:spPr>
          <a:xfrm>
            <a:off x="4755778" y="3528493"/>
            <a:ext cx="6351492" cy="14160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JSP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기반 웹 사이트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사용자가 쉽게 예약 및 이용 할 수 있는 리조트 웹 페이지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O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en-US" altLang="ko-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MySQL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을 이용하여 관리자 및 사용자의 데이터 관리</a:t>
            </a:r>
            <a:endParaRPr lang="ko-KO" altLang="ko-KO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6A7E1775-55EA-BE4C-B37B-0107B70196BC}"/>
              </a:ext>
            </a:extLst>
          </p:cNvPr>
          <p:cNvSpPr txBox="1"/>
          <p:nvPr/>
        </p:nvSpPr>
        <p:spPr>
          <a:xfrm>
            <a:off x="673513" y="797567"/>
            <a:ext cx="11055425" cy="34491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dirty="0" err="1"/>
              <a:t>Montrio</a:t>
            </a:r>
            <a:r>
              <a:rPr lang="en-US" altLang="ko-KR" sz="3600" dirty="0"/>
              <a:t> Resort</a:t>
            </a:r>
            <a:endParaRPr lang="ko-KR" altLang="en-US" sz="3600" dirty="0"/>
          </a:p>
          <a:p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몬트리오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리조트 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endParaRPr kumimoji="1" lang="en-US" altLang="ko-KO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r>
              <a:rPr kumimoji="1" lang="en-US" altLang="ko-KO" sz="2000" dirty="0">
                <a:latin typeface="NanumGothic"/>
                <a:ea typeface="NanumGothic"/>
              </a:rPr>
              <a:t>- </a:t>
            </a:r>
            <a:r>
              <a:rPr kumimoji="1" lang="ko-KR" altLang="en-US" sz="2000" dirty="0">
                <a:latin typeface="NanumGothic"/>
                <a:ea typeface="NanumGothic"/>
              </a:rPr>
              <a:t>개요</a:t>
            </a:r>
            <a:endParaRPr kumimoji="1" lang="en-US" altLang="ko-KO" sz="2000" dirty="0"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en-US" altLang="ko-KO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JSP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기반의 웹 사이트로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사용자가 쉽고 빠르게 예약 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이용 할 수 있고 용이한 사용자 정보관리 목적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리조트에 대한 정보와 시설을 한눈에 파악 가능 하도록 사용자 편의를 고려한 메뉴구성과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원하는 객실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날짜를 캘린더를 통해 확인 후 예약하는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관리자 기능 분리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공지사항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이벤트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문의게시판 등 사용자와 관리자 간의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커뮤니티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O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MySQL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을 이용하여 많은 양의 관리자 및 사용자의 데이터를 쉽고 빠르게 관리 하고 조회할 수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  <a:endParaRPr kumimoji="1" lang="en-US" altLang="ko-KO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endParaRPr kumimoji="1" lang="ko-KO" altLang="ko-KO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FB547-A516-4A66-9EF4-9621B180ED96}"/>
              </a:ext>
            </a:extLst>
          </p:cNvPr>
          <p:cNvSpPr txBox="1"/>
          <p:nvPr/>
        </p:nvSpPr>
        <p:spPr>
          <a:xfrm>
            <a:off x="743232" y="4362595"/>
            <a:ext cx="461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2024-05-08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~ </a:t>
            </a:r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2024-06-20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 (44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일</a:t>
            </a:r>
            <a:r>
              <a:rPr lang="en-US" altLang="ko-KR" sz="1600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75CC-AC70-4B55-9FD3-8D18C1EA9948}"/>
              </a:ext>
            </a:extLst>
          </p:cNvPr>
          <p:cNvSpPr txBox="1"/>
          <p:nvPr/>
        </p:nvSpPr>
        <p:spPr>
          <a:xfrm>
            <a:off x="743231" y="5124836"/>
            <a:ext cx="461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000" dirty="0">
                <a:latin typeface="나눔고딕" pitchFamily="2" charset="-127"/>
                <a:ea typeface="나눔고딕" pitchFamily="2" charset="-127"/>
              </a:rPr>
              <a:t>개발 인원</a:t>
            </a:r>
            <a:endParaRPr lang="en-US" altLang="ko-KR" sz="20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4</a:t>
            </a:r>
            <a:r>
              <a:rPr lang="ko-KR" altLang="en-US" sz="1600" dirty="0">
                <a:latin typeface="나눔고딕" pitchFamily="2" charset="-127"/>
                <a:ea typeface="나눔고딕" pitchFamily="2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5339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C809994-CCC7-78F9-02F8-9B1754E2BA13}"/>
              </a:ext>
            </a:extLst>
          </p:cNvPr>
          <p:cNvSpPr/>
          <p:nvPr/>
        </p:nvSpPr>
        <p:spPr>
          <a:xfrm>
            <a:off x="1147314" y="1524000"/>
            <a:ext cx="1285336" cy="1337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CA3879-3769-4EDD-29A4-B42F2E243A51}"/>
              </a:ext>
            </a:extLst>
          </p:cNvPr>
          <p:cNvSpPr/>
          <p:nvPr/>
        </p:nvSpPr>
        <p:spPr>
          <a:xfrm>
            <a:off x="9825489" y="1524000"/>
            <a:ext cx="1285336" cy="13370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8A178E-09DA-1A24-170E-5495AFF72DB1}"/>
              </a:ext>
            </a:extLst>
          </p:cNvPr>
          <p:cNvSpPr/>
          <p:nvPr/>
        </p:nvSpPr>
        <p:spPr>
          <a:xfrm>
            <a:off x="6900416" y="1524000"/>
            <a:ext cx="1285336" cy="133709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49BDFD-3F82-6082-4766-C09D9B4AC465}"/>
              </a:ext>
            </a:extLst>
          </p:cNvPr>
          <p:cNvSpPr/>
          <p:nvPr/>
        </p:nvSpPr>
        <p:spPr>
          <a:xfrm>
            <a:off x="3975343" y="1524000"/>
            <a:ext cx="1285336" cy="13370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08E16C-B791-7D82-0F2D-8FF433760D7B}"/>
              </a:ext>
            </a:extLst>
          </p:cNvPr>
          <p:cNvSpPr/>
          <p:nvPr/>
        </p:nvSpPr>
        <p:spPr>
          <a:xfrm>
            <a:off x="1242205" y="1637581"/>
            <a:ext cx="1095554" cy="1109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길호성</a:t>
            </a:r>
            <a:endParaRPr lang="en-US" altLang="ko-KR" sz="14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조장</a:t>
            </a:r>
            <a:r>
              <a:rPr lang="en-US" altLang="ko-KR" sz="1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F30E00-44A0-F0E8-B427-5746F46E8207}"/>
              </a:ext>
            </a:extLst>
          </p:cNvPr>
          <p:cNvSpPr/>
          <p:nvPr/>
        </p:nvSpPr>
        <p:spPr>
          <a:xfrm>
            <a:off x="9920380" y="1637581"/>
            <a:ext cx="1095554" cy="1109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최유경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3F5443-6405-C47A-7F28-FDFF6FE759A9}"/>
              </a:ext>
            </a:extLst>
          </p:cNvPr>
          <p:cNvSpPr/>
          <p:nvPr/>
        </p:nvSpPr>
        <p:spPr>
          <a:xfrm>
            <a:off x="6995307" y="1646207"/>
            <a:ext cx="1095554" cy="1109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염종원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8DC14AA-5233-9C43-A5CC-2EB60E538380}"/>
              </a:ext>
            </a:extLst>
          </p:cNvPr>
          <p:cNvSpPr/>
          <p:nvPr/>
        </p:nvSpPr>
        <p:spPr>
          <a:xfrm>
            <a:off x="4071310" y="1641894"/>
            <a:ext cx="1095554" cy="1109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이찬우</a:t>
            </a:r>
            <a:endParaRPr lang="en-US" altLang="ko-KR" sz="12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848AF5-CAA6-E529-5021-4927BDCCB574}"/>
              </a:ext>
            </a:extLst>
          </p:cNvPr>
          <p:cNvSpPr/>
          <p:nvPr/>
        </p:nvSpPr>
        <p:spPr>
          <a:xfrm>
            <a:off x="711680" y="2861094"/>
            <a:ext cx="2156603" cy="36604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DB </a:t>
            </a:r>
            <a:r>
              <a:rPr lang="ko-KR" altLang="en-US" sz="1600" dirty="0">
                <a:solidFill>
                  <a:schemeClr val="tx1"/>
                </a:solidFill>
              </a:rPr>
              <a:t>설계 및 관리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예약 기능 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 페이지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예약 현황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공지사항 게시판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객실 현황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통계 기능구현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68F28F-ADD5-1541-0528-CBB7D9610721}"/>
              </a:ext>
            </a:extLst>
          </p:cNvPr>
          <p:cNvSpPr/>
          <p:nvPr/>
        </p:nvSpPr>
        <p:spPr>
          <a:xfrm>
            <a:off x="9389855" y="2878346"/>
            <a:ext cx="2156603" cy="36604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액티비티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처리방침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이용약관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액티비티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부대시설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QnA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게시판 기능구현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112498-8239-D422-C412-71CFD9F63331}"/>
              </a:ext>
            </a:extLst>
          </p:cNvPr>
          <p:cNvSpPr/>
          <p:nvPr/>
        </p:nvSpPr>
        <p:spPr>
          <a:xfrm>
            <a:off x="6464782" y="2878346"/>
            <a:ext cx="2156603" cy="36604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프론트 기획 및 설계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이벤트 게시판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고객명단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통계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75C8C-212E-8CAA-DF89-37AFEF32A35B}"/>
              </a:ext>
            </a:extLst>
          </p:cNvPr>
          <p:cNvSpPr/>
          <p:nvPr/>
        </p:nvSpPr>
        <p:spPr>
          <a:xfrm>
            <a:off x="3539709" y="2869720"/>
            <a:ext cx="2156603" cy="36604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리조트 소개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부대시설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마이페이지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개인정보 수정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회원 탈퇴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리뷰쓰기 기능구현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Admin</a:t>
            </a:r>
            <a:r>
              <a:rPr lang="ko-KR" altLang="en-US" sz="1600" dirty="0">
                <a:solidFill>
                  <a:schemeClr val="tx1"/>
                </a:solidFill>
              </a:rPr>
              <a:t> 관리 기능구현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30622-5C0E-453F-50B0-1DFC9C9404F5}"/>
              </a:ext>
            </a:extLst>
          </p:cNvPr>
          <p:cNvSpPr txBox="1"/>
          <p:nvPr/>
        </p:nvSpPr>
        <p:spPr>
          <a:xfrm>
            <a:off x="1058892" y="327804"/>
            <a:ext cx="6206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조원 소개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역할 분담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34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6A7E1775-55EA-BE4C-B37B-0107B70196BC}"/>
              </a:ext>
            </a:extLst>
          </p:cNvPr>
          <p:cNvSpPr txBox="1"/>
          <p:nvPr/>
        </p:nvSpPr>
        <p:spPr>
          <a:xfrm>
            <a:off x="5275550" y="948867"/>
            <a:ext cx="1640900" cy="5200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개발 환경</a:t>
            </a:r>
            <a:endParaRPr kumimoji="1" lang="ko-KO" altLang="ko-KO" sz="28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050DA-169E-4B60-9ACF-DACB00D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52" y="3361120"/>
            <a:ext cx="1723938" cy="17239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6B9785-AF2B-4290-BF75-E9751BD3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39" y="3302397"/>
            <a:ext cx="1571975" cy="17239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FB26BF-5C97-428A-B8D9-3A8AD47F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482" y="3302397"/>
            <a:ext cx="4654320" cy="17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6A7E1775-55EA-BE4C-B37B-0107B70196BC}"/>
              </a:ext>
            </a:extLst>
          </p:cNvPr>
          <p:cNvSpPr txBox="1"/>
          <p:nvPr/>
        </p:nvSpPr>
        <p:spPr>
          <a:xfrm>
            <a:off x="1122999" y="328082"/>
            <a:ext cx="1058138" cy="3682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ERD</a:t>
            </a:r>
            <a:endParaRPr kumimoji="1" lang="ko-KO" altLang="ko-KO" b="1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pic>
        <p:nvPicPr>
          <p:cNvPr id="3" name="그림 2" descr="텍스트, 스크린샷, 폰트, 평행이(가) 표시된 사진">
            <a:extLst>
              <a:ext uri="{FF2B5EF4-FFF2-40B4-BE49-F238E27FC236}">
                <a16:creationId xmlns:a16="http://schemas.microsoft.com/office/drawing/2014/main" id="{8951C1FB-B991-FFD1-9BC0-66E8D5F3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6" y="791308"/>
            <a:ext cx="9951307" cy="6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694C6B09-F311-824F-A703-E85742BE5841}"/>
              </a:ext>
            </a:extLst>
          </p:cNvPr>
          <p:cNvSpPr/>
          <p:nvPr/>
        </p:nvSpPr>
        <p:spPr>
          <a:xfrm>
            <a:off x="-268940" y="1896035"/>
            <a:ext cx="3913094" cy="2689412"/>
          </a:xfrm>
          <a:prstGeom prst="frame">
            <a:avLst>
              <a:gd name="adj1" fmla="val 375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979BE8-1237-9D47-84FA-F292329B2957}"/>
              </a:ext>
            </a:extLst>
          </p:cNvPr>
          <p:cNvSpPr/>
          <p:nvPr/>
        </p:nvSpPr>
        <p:spPr>
          <a:xfrm>
            <a:off x="1532965" y="2484852"/>
            <a:ext cx="2743201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12DF90-9727-7541-9FFE-FE44A7B7524B}"/>
              </a:ext>
            </a:extLst>
          </p:cNvPr>
          <p:cNvSpPr/>
          <p:nvPr/>
        </p:nvSpPr>
        <p:spPr>
          <a:xfrm>
            <a:off x="11725835" y="2484852"/>
            <a:ext cx="466165" cy="14954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AA819-0AEB-0A49-91E7-125C3BFFED4B}"/>
              </a:ext>
            </a:extLst>
          </p:cNvPr>
          <p:cNvSpPr txBox="1"/>
          <p:nvPr/>
        </p:nvSpPr>
        <p:spPr>
          <a:xfrm>
            <a:off x="2581835" y="2431064"/>
            <a:ext cx="1357693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600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02</a:t>
            </a:r>
            <a:endParaRPr kumimoji="1" lang="zh-CN" altLang="en-US" sz="6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8D76D6-1886-3B43-BA3F-A72EC3027F7C}"/>
              </a:ext>
            </a:extLst>
          </p:cNvPr>
          <p:cNvSpPr txBox="1"/>
          <p:nvPr/>
        </p:nvSpPr>
        <p:spPr>
          <a:xfrm>
            <a:off x="2003611" y="3430262"/>
            <a:ext cx="1907241" cy="4114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R" altLang="en-US" sz="2100" dirty="0">
                <a:solidFill>
                  <a:schemeClr val="bg1">
                    <a:lumMod val="95000"/>
                  </a:schemeClr>
                </a:solidFill>
                <a:latin typeface="NanumGothic"/>
                <a:ea typeface="NanumGothic"/>
              </a:rPr>
              <a:t>핵 심 기 능</a:t>
            </a:r>
            <a:endParaRPr kumimoji="1" lang="ko-KO" altLang="ko-KO" sz="2100" dirty="0">
              <a:solidFill>
                <a:schemeClr val="bg1">
                  <a:lumMod val="9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5C6C10-5F0C-3740-A51E-CBE0A8A43C9C}"/>
              </a:ext>
            </a:extLst>
          </p:cNvPr>
          <p:cNvSpPr txBox="1"/>
          <p:nvPr/>
        </p:nvSpPr>
        <p:spPr>
          <a:xfrm>
            <a:off x="4742331" y="2549827"/>
            <a:ext cx="6024283" cy="67056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algn="dist"/>
            <a:r>
              <a: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프로젝트내 핵심기능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2D151-B547-144C-8E43-774B5081BCC9}"/>
              </a:ext>
            </a:extLst>
          </p:cNvPr>
          <p:cNvSpPr txBox="1"/>
          <p:nvPr/>
        </p:nvSpPr>
        <p:spPr>
          <a:xfrm>
            <a:off x="4755778" y="3528492"/>
            <a:ext cx="6351492" cy="26894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PROJECT UI/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예약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회원가입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사용자 로그인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23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E74CAB-163A-6E4A-93C9-BBBFAE5DDD4C}"/>
              </a:ext>
            </a:extLst>
          </p:cNvPr>
          <p:cNvSpPr txBox="1"/>
          <p:nvPr/>
        </p:nvSpPr>
        <p:spPr>
          <a:xfrm>
            <a:off x="1054740" y="315510"/>
            <a:ext cx="2641497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7B5FBB-62A9-4F83-80A8-B3DC1727767A}"/>
              </a:ext>
            </a:extLst>
          </p:cNvPr>
          <p:cNvSpPr txBox="1"/>
          <p:nvPr/>
        </p:nvSpPr>
        <p:spPr>
          <a:xfrm>
            <a:off x="1772722" y="740920"/>
            <a:ext cx="105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메인 로고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A98B0-BB96-4892-9ED3-8E21059C1006}"/>
              </a:ext>
            </a:extLst>
          </p:cNvPr>
          <p:cNvSpPr txBox="1"/>
          <p:nvPr/>
        </p:nvSpPr>
        <p:spPr>
          <a:xfrm>
            <a:off x="1007751" y="299867"/>
            <a:ext cx="14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메인 화면</a:t>
            </a:r>
            <a:endParaRPr lang="en-US" altLang="ko-KR" b="1" dirty="0">
              <a:latin typeface="나눔고딕" pitchFamily="2" charset="-127"/>
              <a:ea typeface="나눔고딕" pitchFamily="2" charset="-127"/>
            </a:endParaRPr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B67B89-A0A8-4329-A02F-D2B04DB38C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644" y="598151"/>
            <a:ext cx="6625662" cy="3277378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A8CA5C4-94A1-44CC-B0E0-ACD203300066}"/>
              </a:ext>
            </a:extLst>
          </p:cNvPr>
          <p:cNvCxnSpPr>
            <a:cxnSpLocks/>
          </p:cNvCxnSpPr>
          <p:nvPr/>
        </p:nvCxnSpPr>
        <p:spPr>
          <a:xfrm flipV="1">
            <a:off x="1723999" y="776235"/>
            <a:ext cx="1377610" cy="274640"/>
          </a:xfrm>
          <a:prstGeom prst="bentConnector3">
            <a:avLst>
              <a:gd name="adj1" fmla="val 798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9B2F09D-42C2-403C-93BA-AD263D53128E}"/>
              </a:ext>
            </a:extLst>
          </p:cNvPr>
          <p:cNvCxnSpPr>
            <a:cxnSpLocks/>
          </p:cNvCxnSpPr>
          <p:nvPr/>
        </p:nvCxnSpPr>
        <p:spPr>
          <a:xfrm flipV="1">
            <a:off x="1772722" y="894809"/>
            <a:ext cx="3503123" cy="1375504"/>
          </a:xfrm>
          <a:prstGeom prst="bentConnector3">
            <a:avLst>
              <a:gd name="adj1" fmla="val 339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BF010E2A-5C6B-4F9E-8DB1-4B4F26CBB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3644" y="3871603"/>
            <a:ext cx="6625662" cy="2986397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0B2D7EF4-7A64-4E3B-970D-1F1BAA03E658}"/>
              </a:ext>
            </a:extLst>
          </p:cNvPr>
          <p:cNvCxnSpPr>
            <a:cxnSpLocks/>
          </p:cNvCxnSpPr>
          <p:nvPr/>
        </p:nvCxnSpPr>
        <p:spPr>
          <a:xfrm flipV="1">
            <a:off x="1718879" y="4304348"/>
            <a:ext cx="1382730" cy="234494"/>
          </a:xfrm>
          <a:prstGeom prst="bentConnector3">
            <a:avLst>
              <a:gd name="adj1" fmla="val 888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78327F-690A-47D2-B263-312947A34C26}"/>
              </a:ext>
            </a:extLst>
          </p:cNvPr>
          <p:cNvSpPr txBox="1"/>
          <p:nvPr/>
        </p:nvSpPr>
        <p:spPr>
          <a:xfrm>
            <a:off x="1772722" y="1073070"/>
            <a:ext cx="1054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로고 클릭 시 메인 화면으로 이동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DCD798-B86B-4DB5-B49D-9DFB3D8CBB05}"/>
              </a:ext>
            </a:extLst>
          </p:cNvPr>
          <p:cNvSpPr txBox="1"/>
          <p:nvPr/>
        </p:nvSpPr>
        <p:spPr>
          <a:xfrm>
            <a:off x="1873672" y="1961672"/>
            <a:ext cx="765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메뉴 바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11F08-A616-4BAE-9585-5FA2165EF4A0}"/>
              </a:ext>
            </a:extLst>
          </p:cNvPr>
          <p:cNvSpPr txBox="1"/>
          <p:nvPr/>
        </p:nvSpPr>
        <p:spPr>
          <a:xfrm>
            <a:off x="1772722" y="2292508"/>
            <a:ext cx="117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클릭 시 해당 상세페이지로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874B11-2DEE-4E43-9751-76393CB4BC50}"/>
              </a:ext>
            </a:extLst>
          </p:cNvPr>
          <p:cNvSpPr txBox="1"/>
          <p:nvPr/>
        </p:nvSpPr>
        <p:spPr>
          <a:xfrm>
            <a:off x="1772722" y="4236440"/>
            <a:ext cx="105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고딕" pitchFamily="2" charset="-127"/>
                <a:ea typeface="나눔고딕" pitchFamily="2" charset="-127"/>
              </a:rPr>
              <a:t>시설소개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485F21-5580-4504-B434-B38004BFAAC0}"/>
              </a:ext>
            </a:extLst>
          </p:cNvPr>
          <p:cNvSpPr txBox="1"/>
          <p:nvPr/>
        </p:nvSpPr>
        <p:spPr>
          <a:xfrm>
            <a:off x="1694757" y="4587135"/>
            <a:ext cx="1328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간략한 시설 소개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섹션으로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슬라이드 버튼 활성화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VEIW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MORE,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이미지 클릭 시 시설 상세페이지로 이동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A892A92-B3D9-4857-AB3F-AA09E8136B5E}"/>
              </a:ext>
            </a:extLst>
          </p:cNvPr>
          <p:cNvCxnSpPr>
            <a:cxnSpLocks/>
          </p:cNvCxnSpPr>
          <p:nvPr/>
        </p:nvCxnSpPr>
        <p:spPr>
          <a:xfrm rot="10800000">
            <a:off x="9529896" y="5113133"/>
            <a:ext cx="1518405" cy="238753"/>
          </a:xfrm>
          <a:prstGeom prst="bentConnector3">
            <a:avLst>
              <a:gd name="adj1" fmla="val 870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437F6CA-C2CA-4059-BAE0-00D8E3D4E107}"/>
              </a:ext>
            </a:extLst>
          </p:cNvPr>
          <p:cNvSpPr txBox="1"/>
          <p:nvPr/>
        </p:nvSpPr>
        <p:spPr>
          <a:xfrm>
            <a:off x="9846123" y="5044108"/>
            <a:ext cx="1300894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사이드 메뉴 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BDA0FB-1859-4D07-BCD5-AC0D0244C92F}"/>
              </a:ext>
            </a:extLst>
          </p:cNvPr>
          <p:cNvSpPr txBox="1"/>
          <p:nvPr/>
        </p:nvSpPr>
        <p:spPr>
          <a:xfrm>
            <a:off x="9792870" y="5449596"/>
            <a:ext cx="1407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아이콘 클릭 시 메인 페이지 내  화면 스크롤 이동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3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</TotalTime>
  <Words>1014</Words>
  <Application>Microsoft Office PowerPoint</Application>
  <PresentationFormat>와이드스크린</PresentationFormat>
  <Paragraphs>243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DengXian</vt:lpstr>
      <vt:lpstr>Malgun Gothic Semilight</vt:lpstr>
      <vt:lpstr>NanumGothic</vt:lpstr>
      <vt:lpstr>NanumGothic</vt:lpstr>
      <vt:lpstr>Arial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길호성</cp:lastModifiedBy>
  <cp:revision>746</cp:revision>
  <dcterms:created xsi:type="dcterms:W3CDTF">2018-06-17T04:53:58Z</dcterms:created>
  <dcterms:modified xsi:type="dcterms:W3CDTF">2024-08-11T09:20:33Z</dcterms:modified>
</cp:coreProperties>
</file>